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2" r:id="rId6"/>
    <p:sldId id="273" r:id="rId7"/>
    <p:sldId id="259" r:id="rId8"/>
    <p:sldId id="266" r:id="rId9"/>
    <p:sldId id="274" r:id="rId10"/>
    <p:sldId id="275" r:id="rId11"/>
    <p:sldId id="26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65DBBF-2415-45E0-A7ED-7714E44F5B74}">
          <p14:sldIdLst>
            <p14:sldId id="256"/>
            <p14:sldId id="257"/>
            <p14:sldId id="258"/>
            <p14:sldId id="270"/>
            <p14:sldId id="272"/>
            <p14:sldId id="273"/>
            <p14:sldId id="259"/>
            <p14:sldId id="266"/>
            <p14:sldId id="274"/>
            <p14:sldId id="275"/>
            <p14:sldId id="269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988" autoAdjust="0"/>
  </p:normalViewPr>
  <p:slideViewPr>
    <p:cSldViewPr snapToGrid="0">
      <p:cViewPr varScale="1">
        <p:scale>
          <a:sx n="86" d="100"/>
          <a:sy n="86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2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9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2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7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0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7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529D-40FC-45C7-B82B-38160074C540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FA0F-7F79-47D2-842D-2C1C476C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9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067" y="3096087"/>
            <a:ext cx="8297070" cy="1464817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0070C0"/>
                </a:solidFill>
              </a:rPr>
              <a:t>Схема теплоснабжения п</a:t>
            </a:r>
            <a:r>
              <a:rPr lang="ru-RU" sz="3800" b="1" dirty="0">
                <a:solidFill>
                  <a:srgbClr val="0070C0"/>
                </a:solidFill>
              </a:rPr>
              <a:t>. </a:t>
            </a:r>
            <a:r>
              <a:rPr lang="ru-RU" sz="3800" b="1" dirty="0" smtClean="0">
                <a:solidFill>
                  <a:srgbClr val="0070C0"/>
                </a:solidFill>
              </a:rPr>
              <a:t>Березовка на период с 2013 года по 2028 год</a:t>
            </a:r>
            <a:endParaRPr lang="ru-RU" sz="3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pgt-berezovka.ru/assets/drgalleries/14/big_q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15" y="376997"/>
            <a:ext cx="1588766" cy="20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6" y="88208"/>
            <a:ext cx="8806648" cy="10037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Описание и мероприяти</a:t>
            </a:r>
            <a:r>
              <a:rPr lang="ru-RU" sz="2800" b="1" dirty="0">
                <a:solidFill>
                  <a:srgbClr val="0070C0"/>
                </a:solidFill>
              </a:rPr>
              <a:t>я</a:t>
            </a:r>
            <a:r>
              <a:rPr lang="ru-RU" sz="2800" b="1" dirty="0" smtClean="0">
                <a:solidFill>
                  <a:srgbClr val="0070C0"/>
                </a:solidFill>
              </a:rPr>
              <a:t> развития схемы теплоснабжения </a:t>
            </a:r>
            <a:r>
              <a:rPr lang="ru-RU" sz="2800" b="1" dirty="0">
                <a:solidFill>
                  <a:srgbClr val="0070C0"/>
                </a:solidFill>
              </a:rPr>
              <a:t>п. Березовка </a:t>
            </a:r>
            <a:r>
              <a:rPr lang="ru-RU" sz="2800" b="1" dirty="0" smtClean="0">
                <a:solidFill>
                  <a:srgbClr val="0070C0"/>
                </a:solidFill>
              </a:rPr>
              <a:t>с 2023 до 2028 </a:t>
            </a:r>
            <a:r>
              <a:rPr lang="ru-RU" sz="2800" b="1" dirty="0">
                <a:solidFill>
                  <a:srgbClr val="0070C0"/>
                </a:solidFill>
              </a:rPr>
              <a:t>г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</a:rPr>
              <a:t> (</a:t>
            </a:r>
            <a:r>
              <a:rPr lang="ru-RU" sz="2800" b="1" dirty="0" smtClean="0">
                <a:solidFill>
                  <a:srgbClr val="0070C0"/>
                </a:solidFill>
              </a:rPr>
              <a:t>вар. 2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89001"/>
              </p:ext>
            </p:extLst>
          </p:nvPr>
        </p:nvGraphicFramePr>
        <p:xfrm>
          <a:off x="142043" y="1319222"/>
          <a:ext cx="8877670" cy="498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996"/>
                <a:gridCol w="4164845"/>
                <a:gridCol w="3478829"/>
              </a:tblGrid>
              <a:tr h="775908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источника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Предложения по техническому перевооружению источников тепловой энергии с целью повышения эффективности работы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работ, подробное описание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</a:tr>
              <a:tr h="107935">
                <a:tc gridSpan="3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С 2023 по 2028гг. вариант 2.</a:t>
                      </a:r>
                      <a:endParaRPr lang="ru-RU" sz="1200" b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253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ТЭЦ-1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. Вывод </a:t>
                      </a:r>
                      <a:r>
                        <a:rPr lang="ru-RU" sz="1200" dirty="0">
                          <a:effectLst/>
                        </a:rPr>
                        <a:t>из эксплуатации двух районных котельных №1, №2, с переключением существующих потребителей на централизованный источник теплоснабжения – Красноярская ТЭЦ-1.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. Установка </a:t>
                      </a:r>
                      <a:r>
                        <a:rPr lang="ru-RU" sz="1200" dirty="0">
                          <a:effectLst/>
                        </a:rPr>
                        <a:t>подкачивающей насосной станции на участке тепловой сети от тк-47 до тк-48, с работой насосного оборудования по схеме из обратного трубопровода 2-го контура в обратный трубопровод 1 контура, производительностью 240 м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/час с напорной характеристикой 25 </a:t>
                      </a:r>
                      <a:r>
                        <a:rPr lang="ru-RU" sz="1200" dirty="0" err="1">
                          <a:effectLst/>
                        </a:rPr>
                        <a:t>м.в.ст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Установка подкачивающей насосной станции на участке тепловой сети между тк-187 и подключаемой Котельной №2, с работой насосного оборудования по схеме из обратного трубопровода 2-го контура в обратный трубопровод 1 контура, производительностью </a:t>
                      </a:r>
                      <a:r>
                        <a:rPr lang="ru-RU" sz="1200" dirty="0" smtClean="0">
                          <a:effectLst/>
                        </a:rPr>
                        <a:t>240 м</a:t>
                      </a:r>
                      <a:r>
                        <a:rPr lang="ru-RU" sz="1200" baseline="300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/час </a:t>
                      </a:r>
                      <a:r>
                        <a:rPr lang="ru-RU" sz="1200" dirty="0">
                          <a:effectLst/>
                        </a:rPr>
                        <a:t>с напорной характеристикой 20 </a:t>
                      </a:r>
                      <a:r>
                        <a:rPr lang="ru-RU" sz="1200" dirty="0" err="1">
                          <a:effectLst/>
                        </a:rPr>
                        <a:t>м.в.ст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Установка подкачивающей насосной станции на участке тепловой сети от тк-18 до тк-19, с работой насосного оборудования по схеме из обратного трубопровода 2-го контура в обратный трубопровод 1 контура, производительностью </a:t>
                      </a:r>
                      <a:r>
                        <a:rPr lang="ru-RU" sz="1200" dirty="0" smtClean="0">
                          <a:effectLst/>
                        </a:rPr>
                        <a:t>850 м</a:t>
                      </a:r>
                      <a:r>
                        <a:rPr lang="ru-RU" sz="1200" baseline="300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/час </a:t>
                      </a:r>
                      <a:r>
                        <a:rPr lang="ru-RU" sz="1200" dirty="0">
                          <a:effectLst/>
                        </a:rPr>
                        <a:t>с напорной характеристикой 50 </a:t>
                      </a:r>
                      <a:r>
                        <a:rPr lang="ru-RU" sz="1200" dirty="0" err="1">
                          <a:effectLst/>
                        </a:rPr>
                        <a:t>м.в.ст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Мероприятия по закрытию котельных.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Установка насосов </a:t>
                      </a:r>
                      <a:r>
                        <a:rPr lang="ru-RU" sz="1200" dirty="0" err="1">
                          <a:effectLst/>
                        </a:rPr>
                        <a:t>Willo</a:t>
                      </a:r>
                      <a:r>
                        <a:rPr lang="ru-RU" sz="1200" dirty="0">
                          <a:effectLst/>
                        </a:rPr>
                        <a:t> IL 125/270-15/4 -2шт.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Установка насосов </a:t>
                      </a:r>
                      <a:r>
                        <a:rPr lang="ru-RU" sz="1200" dirty="0" err="1">
                          <a:effectLst/>
                        </a:rPr>
                        <a:t>Willo</a:t>
                      </a:r>
                      <a:r>
                        <a:rPr lang="ru-RU" sz="1200" dirty="0">
                          <a:effectLst/>
                        </a:rPr>
                        <a:t> IL 100/145-11/2 -2шт.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Установка насосов </a:t>
                      </a:r>
                      <a:r>
                        <a:rPr lang="ru-RU" sz="1200" dirty="0" err="1">
                          <a:effectLst/>
                        </a:rPr>
                        <a:t>Willo</a:t>
                      </a:r>
                      <a:r>
                        <a:rPr lang="ru-RU" sz="1200" dirty="0">
                          <a:effectLst/>
                        </a:rPr>
                        <a:t> IL 250/410-90/4 -2шт.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3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" y="44624"/>
            <a:ext cx="8982636" cy="5470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Технико-экономические </a:t>
            </a:r>
            <a:r>
              <a:rPr lang="ru-RU" sz="2000" b="1" dirty="0">
                <a:solidFill>
                  <a:srgbClr val="0070C0"/>
                </a:solidFill>
              </a:rPr>
              <a:t>показатели эффективности </a:t>
            </a:r>
            <a:r>
              <a:rPr lang="ru-RU" sz="2000" b="1" dirty="0" smtClean="0">
                <a:solidFill>
                  <a:srgbClr val="0070C0"/>
                </a:solidFill>
              </a:rPr>
              <a:t>развития котельных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77533"/>
              </p:ext>
            </p:extLst>
          </p:nvPr>
        </p:nvGraphicFramePr>
        <p:xfrm>
          <a:off x="206015" y="563979"/>
          <a:ext cx="8794375" cy="333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753"/>
                <a:gridCol w="3540622"/>
              </a:tblGrid>
              <a:tr h="3859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Вариант 1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</a:tr>
              <a:tr h="363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источников теплоснабжения в 2024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источника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Котельная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Котельная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 ТЭЦ-1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Красноярск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Общая установленная мощность на 2024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1722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Гкал/час</a:t>
                      </a:r>
                    </a:p>
                  </a:txBody>
                  <a:tcPr marL="68580" marR="68580" marT="0" marB="0" anchor="ctr"/>
                </a:tc>
              </a:tr>
              <a:tr h="15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Годовая выработка тепла источником в 2024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Гкал/год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Годовой отпуск тепла источником в 2024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Гкал/год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Протяженность вновь прокладываемых тепловых сетей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15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Протяженность реконструируемых теплосетей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520 м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Размер общих капитальных вложений по варианту в прогнозных ценах 2023 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167 167,44 тыс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руб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Годовые расходы на производство тепловой энергии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руб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321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Себестоимость Гкал тепловой энергии из расчета затрат на производство в уровне цен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с учетом капитальных вложений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1066,15 руб.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22734"/>
              </p:ext>
            </p:extLst>
          </p:nvPr>
        </p:nvGraphicFramePr>
        <p:xfrm>
          <a:off x="198842" y="3909695"/>
          <a:ext cx="8803113" cy="2876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6346"/>
                <a:gridCol w="2556767"/>
              </a:tblGrid>
              <a:tr h="4226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Вариант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источников теплоснабжения в 2024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источник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 ТЭЦ-1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Красноярск</a:t>
                      </a:r>
                    </a:p>
                  </a:txBody>
                  <a:tcPr marL="68580" marR="68580" marT="0" marB="0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Общая установленная мощность на 2024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677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Гкал/час</a:t>
                      </a:r>
                    </a:p>
                  </a:txBody>
                  <a:tcPr marL="68580" marR="68580" marT="0" marB="0" anchor="ctr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Годовая выработка тепла источником в 2024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Гкал/год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Годовой отпуск тепла источником в 2024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,6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Гкал/год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Протяженность вновь прокладываемых тепловых сетей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258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Протяженность реконструируемых теплосетей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767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Размер общих капитальных вложений по варианту в прогнозных ценах 2023 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руб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Годовые расходы на производство тепловой энергии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руб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31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Себестоимость Гкал тепловой энергии из расчета затрат на производство в уровне цен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2024 г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с учетом капитальных вложений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964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5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" y="44624"/>
            <a:ext cx="8982636" cy="7809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Описание и мероприятия развития схемы </a:t>
            </a:r>
            <a:r>
              <a:rPr lang="ru-RU" sz="2000" b="1" dirty="0" smtClean="0">
                <a:solidFill>
                  <a:srgbClr val="0070C0"/>
                </a:solidFill>
              </a:rPr>
              <a:t>теплоснабжения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жилого района </a:t>
            </a:r>
            <a:r>
              <a:rPr lang="ru-RU" sz="2000" b="1" dirty="0">
                <a:solidFill>
                  <a:srgbClr val="0070C0"/>
                </a:solidFill>
              </a:rPr>
              <a:t>«Восточный</a:t>
            </a:r>
            <a:r>
              <a:rPr lang="ru-RU" sz="2000" b="1" dirty="0" smtClean="0">
                <a:solidFill>
                  <a:srgbClr val="0070C0"/>
                </a:solidFill>
              </a:rPr>
              <a:t>» с </a:t>
            </a:r>
            <a:r>
              <a:rPr lang="ru-RU" sz="2000" b="1" dirty="0">
                <a:solidFill>
                  <a:srgbClr val="0070C0"/>
                </a:solidFill>
              </a:rPr>
              <a:t>2014 до 2018 г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81066"/>
              </p:ext>
            </p:extLst>
          </p:nvPr>
        </p:nvGraphicFramePr>
        <p:xfrm>
          <a:off x="198842" y="4838330"/>
          <a:ext cx="8803113" cy="188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676"/>
                <a:gridCol w="2290437"/>
              </a:tblGrid>
              <a:tr h="4226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Вариант 1 и 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источников теплоснабжения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котельная</a:t>
                      </a:r>
                    </a:p>
                  </a:txBody>
                  <a:tcPr marL="68580" marR="68580" marT="0" marB="0" anchor="b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Общая установленная мощность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 Гкал/час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Протяженность вновь прокладываемых сетей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0,4 км</a:t>
                      </a:r>
                    </a:p>
                  </a:txBody>
                  <a:tcPr marL="68580" marR="68580" marT="0" marB="0" anchor="b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Размер капитальных вложений в ценах 2014-2018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1 572 329,54</a:t>
                      </a:r>
                    </a:p>
                  </a:txBody>
                  <a:tcPr marL="68580" marR="68580" marT="0" marB="0" anchor="b"/>
                </a:tc>
              </a:tr>
              <a:tr h="15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Себестоимость Гкал тепловой энергии из расчета вложения инвестиций в 2014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1 179,15</a:t>
                      </a: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Срок окупаемости из данных индексации тарифов на 2014 год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39698" y="887240"/>
            <a:ext cx="8451541" cy="81481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перспективного обеспечения в тепловой энергии потребителей на существующих и осваиваемых территориях п. Березовка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обоих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вариантах развития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период с 2014 по 2018 г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предусматривается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строительство новой котельной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вводом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эксплуатацию в 2018 году.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0682" y="4101719"/>
            <a:ext cx="8982636" cy="621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</a:rPr>
              <a:t>Технико-экономические показатели новой котельной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жилого района «Восточный»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60959"/>
              </p:ext>
            </p:extLst>
          </p:nvPr>
        </p:nvGraphicFramePr>
        <p:xfrm>
          <a:off x="142043" y="1887395"/>
          <a:ext cx="8877670" cy="202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996"/>
                <a:gridCol w="4465468"/>
                <a:gridCol w="3178206"/>
              </a:tblGrid>
              <a:tr h="42080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источника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Основное оборудование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Примечание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</a:tr>
              <a:tr h="107935">
                <a:tc gridSpan="3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С </a:t>
                      </a:r>
                      <a:r>
                        <a:rPr lang="ru-RU" sz="1200" b="1" u="none" dirty="0" smtClean="0">
                          <a:effectLst/>
                        </a:rPr>
                        <a:t>2014 </a:t>
                      </a:r>
                      <a:r>
                        <a:rPr lang="ru-RU" sz="1200" b="1" u="none" dirty="0">
                          <a:effectLst/>
                        </a:rPr>
                        <a:t>по </a:t>
                      </a:r>
                      <a:r>
                        <a:rPr lang="ru-RU" sz="1200" b="1" u="none" dirty="0" smtClean="0">
                          <a:effectLst/>
                        </a:rPr>
                        <a:t>2018 гг</a:t>
                      </a:r>
                      <a:r>
                        <a:rPr lang="ru-RU" sz="1200" b="1" u="none" dirty="0">
                          <a:effectLst/>
                        </a:rPr>
                        <a:t>. вариант </a:t>
                      </a:r>
                      <a:r>
                        <a:rPr lang="ru-RU" sz="1200" b="1" u="none" dirty="0" smtClean="0">
                          <a:effectLst/>
                        </a:rPr>
                        <a:t>1, 2</a:t>
                      </a:r>
                      <a:r>
                        <a:rPr lang="ru-RU" sz="1200" b="1" u="none" dirty="0">
                          <a:effectLst/>
                        </a:rPr>
                        <a:t>.</a:t>
                      </a:r>
                      <a:endParaRPr lang="ru-RU" sz="1200" b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10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Котельная в жилом районе </a:t>
                      </a: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«Восточный»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 </a:t>
                      </a: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паровой марки КЕ-25-14-3шт, </a:t>
                      </a:r>
                      <a:r>
                        <a:rPr lang="ru-RU" sz="1200" b="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Бийский</a:t>
                      </a: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котельный завод;</a:t>
                      </a:r>
                    </a:p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 </a:t>
                      </a: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паровой марки </a:t>
                      </a: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ДКВР-10-13-250-1шт, </a:t>
                      </a:r>
                      <a:r>
                        <a:rPr lang="ru-RU" sz="1200" b="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Бийский</a:t>
                      </a: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котельный завод;</a:t>
                      </a:r>
                    </a:p>
                    <a:p>
                      <a:pPr marL="228600" indent="-22860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Турбина </a:t>
                      </a: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противодавлением ПР-2,5-1,3/0,6/0,1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перехода на температурный график </a:t>
                      </a: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95/70</a:t>
                      </a:r>
                      <a:r>
                        <a:rPr lang="ru-RU" sz="1200" dirty="0" smtClean="0">
                          <a:effectLst/>
                        </a:rPr>
                        <a:t>˚С</a:t>
                      </a: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вблизи котельной </a:t>
                      </a:r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предусматривается </a:t>
                      </a:r>
                      <a:r>
                        <a:rPr lang="ru-RU" sz="12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ЦТП с установкой 3 теплообменников.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4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3" y="336784"/>
            <a:ext cx="878889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Схема теплоснабжения </a:t>
            </a:r>
            <a:r>
              <a:rPr lang="ru-RU" sz="3600" b="1" dirty="0">
                <a:solidFill>
                  <a:srgbClr val="0070C0"/>
                </a:solidFill>
              </a:rPr>
              <a:t>п. Березовка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на период с </a:t>
            </a:r>
            <a:r>
              <a:rPr lang="ru-RU" sz="3600" b="1" dirty="0">
                <a:solidFill>
                  <a:srgbClr val="0070C0"/>
                </a:solidFill>
              </a:rPr>
              <a:t>2013 года по 2028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41" y="2118167"/>
            <a:ext cx="7769714" cy="44331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Существующее положение в сфере производства, передачи и потребления тепловой энергии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Перспективное потребление тепловой энергии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период 201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-20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гг.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Перспективное потребление тепловой энергии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период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-2028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Описание и мероприятия развития схемы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теплоснабжения 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Березовка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2014 до 2028 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Технико-экономические показатели эффективности развития котельных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89337"/>
            <a:ext cx="79438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Существующее положение в сфере производства, передачи и потребления тепловой энергии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72644"/>
              </p:ext>
            </p:extLst>
          </p:nvPr>
        </p:nvGraphicFramePr>
        <p:xfrm>
          <a:off x="4758432" y="4853947"/>
          <a:ext cx="3785494" cy="1927860"/>
        </p:xfrm>
        <a:graphic>
          <a:graphicData uri="http://schemas.openxmlformats.org/drawingml/2006/table">
            <a:tbl>
              <a:tblPr firstRow="1" firstCol="1" lastRow="1">
                <a:tableStyleId>{69CF1AB2-1976-4502-BF36-3FF5EA218861}</a:tableStyleId>
              </a:tblPr>
              <a:tblGrid>
                <a:gridCol w="1260628"/>
                <a:gridCol w="1127464"/>
                <a:gridCol w="697494"/>
                <a:gridCol w="699908"/>
              </a:tblGrid>
              <a:tr h="2496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Источники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тепловой энергии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Объем потребления тепла,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Гкал/ч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185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отопление и вентиляция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ГВС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56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ТЭЦ-1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41,1</a:t>
                      </a:r>
                    </a:p>
                  </a:txBody>
                  <a:tcPr marL="7620" marR="7620" marT="7620" marB="0" anchor="ctr"/>
                </a:tc>
              </a:tr>
              <a:tr h="24962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Котельная №1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коммунхоза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5,14</a:t>
                      </a:r>
                    </a:p>
                  </a:txBody>
                  <a:tcPr marL="7620" marR="7620" marT="7620" marB="0" anchor="ctr"/>
                </a:tc>
              </a:tr>
              <a:tr h="6081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Котельная №2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(«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Ремзавода»)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50,14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55893" cy="4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>
            <a:off x="5003691" y="3905672"/>
            <a:ext cx="1327061" cy="325805"/>
          </a:xfrm>
          <a:prstGeom prst="wedgeRectCallout">
            <a:avLst>
              <a:gd name="adj1" fmla="val -82086"/>
              <a:gd name="adj2" fmla="val -11224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Котельная</a:t>
            </a:r>
            <a:r>
              <a:rPr lang="en-US" sz="1200" b="1" dirty="0">
                <a:solidFill>
                  <a:sysClr val="windowText" lastClr="000000"/>
                </a:solidFill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</a:rPr>
              <a:t>№1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425552" y="5036172"/>
            <a:ext cx="1327061" cy="325805"/>
          </a:xfrm>
          <a:prstGeom prst="wedgeRectCallout">
            <a:avLst>
              <a:gd name="adj1" fmla="val 71215"/>
              <a:gd name="adj2" fmla="val -31582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Котельная</a:t>
            </a:r>
            <a:r>
              <a:rPr lang="en-US" sz="1200" b="1" dirty="0">
                <a:solidFill>
                  <a:sysClr val="windowText" lastClr="000000"/>
                </a:solidFill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</a:rPr>
              <a:t>№2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Перспективное потребление тепловой </a:t>
            </a:r>
            <a:r>
              <a:rPr lang="ru-RU" sz="2800" b="1" dirty="0" smtClean="0">
                <a:solidFill>
                  <a:srgbClr val="0070C0"/>
                </a:solidFill>
              </a:rPr>
              <a:t>энергии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на </a:t>
            </a:r>
            <a:r>
              <a:rPr lang="ru-RU" sz="2800" b="1" dirty="0">
                <a:solidFill>
                  <a:srgbClr val="0070C0"/>
                </a:solidFill>
              </a:rPr>
              <a:t>период с </a:t>
            </a:r>
            <a:r>
              <a:rPr lang="ru-RU" sz="2800" b="1" dirty="0" smtClean="0">
                <a:solidFill>
                  <a:srgbClr val="0070C0"/>
                </a:solidFill>
              </a:rPr>
              <a:t>201</a:t>
            </a:r>
            <a:r>
              <a:rPr lang="en-US" sz="2800" b="1" dirty="0" smtClean="0">
                <a:solidFill>
                  <a:srgbClr val="0070C0"/>
                </a:solidFill>
              </a:rPr>
              <a:t>4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по </a:t>
            </a:r>
            <a:r>
              <a:rPr lang="ru-RU" sz="2800" b="1" dirty="0" smtClean="0">
                <a:solidFill>
                  <a:srgbClr val="0070C0"/>
                </a:solidFill>
              </a:rPr>
              <a:t>20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3 гг.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5063"/>
              </p:ext>
            </p:extLst>
          </p:nvPr>
        </p:nvGraphicFramePr>
        <p:xfrm>
          <a:off x="4886292" y="4422240"/>
          <a:ext cx="3854398" cy="2339898"/>
        </p:xfrm>
        <a:graphic>
          <a:graphicData uri="http://schemas.openxmlformats.org/drawingml/2006/table">
            <a:tbl>
              <a:tblPr firstRow="1" firstCol="1" lastRow="1">
                <a:tableStyleId>{69CF1AB2-1976-4502-BF36-3FF5EA218861}</a:tableStyleId>
              </a:tblPr>
              <a:tblGrid>
                <a:gridCol w="1358283"/>
                <a:gridCol w="1114351"/>
                <a:gridCol w="643689"/>
                <a:gridCol w="738075"/>
              </a:tblGrid>
              <a:tr h="31831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Источники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тепловой энергии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Объем потребления тепла,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Гкал/ч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отопление и вентиляция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ГВС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30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/>
                        <a:t>Котельная №1 (</a:t>
                      </a:r>
                      <a:r>
                        <a:rPr lang="ru-RU" sz="1100" b="0" dirty="0" err="1" smtClean="0"/>
                        <a:t>коммунхоза</a:t>
                      </a:r>
                      <a:r>
                        <a:rPr lang="ru-RU" sz="1100" b="0" dirty="0" smtClean="0"/>
                        <a:t>)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14,41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16,30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24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/>
                        <a:t>Котельная №2 («Ремзавода»)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10,51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1,1825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11,70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Новая котельная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31,90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13,67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45,57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/>
                        <a:t>ТЭЦ-1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51,77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8,21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59,99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на 20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108,59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24,96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133,55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24733" y="2110921"/>
            <a:ext cx="752629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=20.7857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661041" y="2787808"/>
            <a:ext cx="1327061" cy="325805"/>
          </a:xfrm>
          <a:prstGeom prst="wedgeRectCallout">
            <a:avLst>
              <a:gd name="adj1" fmla="val 44422"/>
              <a:gd name="adj2" fmla="val -233089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</a:rPr>
              <a:t>Новая котельная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36412" y="1741713"/>
            <a:ext cx="752629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9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.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114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88102" y="1865447"/>
            <a:ext cx="752629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36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.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456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7" y="946677"/>
            <a:ext cx="8859915" cy="500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>
            <a:off x="3646260" y="5032618"/>
            <a:ext cx="1327061" cy="325805"/>
          </a:xfrm>
          <a:prstGeom prst="wedgeRectCallout">
            <a:avLst>
              <a:gd name="adj1" fmla="val 33395"/>
              <a:gd name="adj2" fmla="val -28989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Котельная</a:t>
            </a:r>
            <a:r>
              <a:rPr lang="en-US" sz="1200" b="1" dirty="0">
                <a:solidFill>
                  <a:sysClr val="windowText" lastClr="000000"/>
                </a:solidFill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</a:rPr>
              <a:t>№1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472604" y="5723585"/>
            <a:ext cx="1327061" cy="325805"/>
          </a:xfrm>
          <a:prstGeom prst="wedgeRectCallout">
            <a:avLst>
              <a:gd name="adj1" fmla="val 74871"/>
              <a:gd name="adj2" fmla="val -35256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Котельная</a:t>
            </a:r>
            <a:r>
              <a:rPr lang="en-US" sz="1200" b="1" dirty="0">
                <a:solidFill>
                  <a:sysClr val="windowText" lastClr="000000"/>
                </a:solidFill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</a:rPr>
              <a:t>№2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Перспективное потребление тепловой </a:t>
            </a:r>
            <a:r>
              <a:rPr lang="ru-RU" sz="2800" b="1" dirty="0" smtClean="0">
                <a:solidFill>
                  <a:srgbClr val="0070C0"/>
                </a:solidFill>
              </a:rPr>
              <a:t>энергии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на </a:t>
            </a:r>
            <a:r>
              <a:rPr lang="ru-RU" sz="2800" b="1" dirty="0">
                <a:solidFill>
                  <a:srgbClr val="0070C0"/>
                </a:solidFill>
              </a:rPr>
              <a:t>период с </a:t>
            </a:r>
            <a:r>
              <a:rPr lang="ru-RU" sz="2800" b="1" dirty="0" smtClean="0">
                <a:solidFill>
                  <a:srgbClr val="0070C0"/>
                </a:solidFill>
              </a:rPr>
              <a:t>2024 </a:t>
            </a:r>
            <a:r>
              <a:rPr lang="ru-RU" sz="2800" b="1" dirty="0">
                <a:solidFill>
                  <a:srgbClr val="0070C0"/>
                </a:solidFill>
              </a:rPr>
              <a:t>по </a:t>
            </a:r>
            <a:r>
              <a:rPr lang="ru-RU" sz="2800" b="1" dirty="0" smtClean="0">
                <a:solidFill>
                  <a:srgbClr val="0070C0"/>
                </a:solidFill>
              </a:rPr>
              <a:t>20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8 гг. (вариант 1)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14241"/>
              </p:ext>
            </p:extLst>
          </p:nvPr>
        </p:nvGraphicFramePr>
        <p:xfrm>
          <a:off x="5054274" y="4484841"/>
          <a:ext cx="3854398" cy="2314752"/>
        </p:xfrm>
        <a:graphic>
          <a:graphicData uri="http://schemas.openxmlformats.org/drawingml/2006/table">
            <a:tbl>
              <a:tblPr firstRow="1" firstCol="1" lastRow="1">
                <a:tableStyleId>{69CF1AB2-1976-4502-BF36-3FF5EA218861}</a:tableStyleId>
              </a:tblPr>
              <a:tblGrid>
                <a:gridCol w="1358283"/>
                <a:gridCol w="1114351"/>
                <a:gridCol w="643689"/>
                <a:gridCol w="738075"/>
              </a:tblGrid>
              <a:tr h="31831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Источники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тепловой энергии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Объем потребления тепла,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Гкал/ч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853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отопление и вентиляция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ГВС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Котельная №1 (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коммунхоза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15,74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2,41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18,15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Котельная №2 («Ремзавода»)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16,039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18,06</a:t>
                      </a:r>
                    </a:p>
                  </a:txBody>
                  <a:tcPr marL="68580" marR="68580" marT="0" marB="0" anchor="ctr"/>
                </a:tc>
              </a:tr>
              <a:tr h="109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Новая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котельная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31,90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13,67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45,57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ТЭЦ-1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54,57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9,42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63,99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на 20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118,25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27,52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145,77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94716" y="2599267"/>
            <a:ext cx="752629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=23.1867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782960" y="3216172"/>
            <a:ext cx="1327061" cy="325805"/>
          </a:xfrm>
          <a:prstGeom prst="wedgeRectCallout">
            <a:avLst>
              <a:gd name="adj1" fmla="val 59167"/>
              <a:gd name="adj2" fmla="val -2221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</a:rPr>
              <a:t>Новая котельная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7392" y="2215796"/>
            <a:ext cx="752629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9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.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114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09082" y="2339530"/>
            <a:ext cx="752629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36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.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456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" y="1091948"/>
            <a:ext cx="9020009" cy="47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>
            <a:off x="3371002" y="5006071"/>
            <a:ext cx="1327061" cy="325805"/>
          </a:xfrm>
          <a:prstGeom prst="wedgeRectCallout">
            <a:avLst>
              <a:gd name="adj1" fmla="val 43924"/>
              <a:gd name="adj2" fmla="val -323179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strike="sngStrike" dirty="0">
                <a:solidFill>
                  <a:schemeClr val="bg1">
                    <a:lumMod val="65000"/>
                  </a:schemeClr>
                </a:solidFill>
              </a:rPr>
              <a:t>Котельная</a:t>
            </a:r>
            <a:r>
              <a:rPr lang="en-US" sz="1200" b="1" strike="sngStrik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200" b="1" strike="sngStrike" dirty="0">
                <a:solidFill>
                  <a:schemeClr val="bg1">
                    <a:lumMod val="65000"/>
                  </a:schemeClr>
                </a:solidFill>
              </a:rPr>
              <a:t>№1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570256" y="5471739"/>
            <a:ext cx="1327061" cy="325805"/>
          </a:xfrm>
          <a:prstGeom prst="wedgeRectCallout">
            <a:avLst>
              <a:gd name="adj1" fmla="val 62544"/>
              <a:gd name="adj2" fmla="val -326859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strike="sngStrike" dirty="0">
                <a:solidFill>
                  <a:schemeClr val="bg1">
                    <a:lumMod val="65000"/>
                  </a:schemeClr>
                </a:solidFill>
              </a:rPr>
              <a:t>Котельная</a:t>
            </a:r>
            <a:r>
              <a:rPr lang="en-US" sz="1200" b="1" strike="sngStrik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200" b="1" strike="sngStrike" dirty="0">
                <a:solidFill>
                  <a:schemeClr val="bg1">
                    <a:lumMod val="65000"/>
                  </a:schemeClr>
                </a:solidFill>
              </a:rPr>
              <a:t>№2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Перспективное потребление тепловой </a:t>
            </a:r>
            <a:r>
              <a:rPr lang="ru-RU" sz="2800" b="1" dirty="0" smtClean="0">
                <a:solidFill>
                  <a:srgbClr val="0070C0"/>
                </a:solidFill>
              </a:rPr>
              <a:t>энергии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на </a:t>
            </a:r>
            <a:r>
              <a:rPr lang="ru-RU" sz="2800" b="1" dirty="0">
                <a:solidFill>
                  <a:srgbClr val="0070C0"/>
                </a:solidFill>
              </a:rPr>
              <a:t>период с </a:t>
            </a:r>
            <a:r>
              <a:rPr lang="ru-RU" sz="2800" b="1" dirty="0" smtClean="0">
                <a:solidFill>
                  <a:srgbClr val="0070C0"/>
                </a:solidFill>
              </a:rPr>
              <a:t>2024 </a:t>
            </a:r>
            <a:r>
              <a:rPr lang="ru-RU" sz="2800" b="1" dirty="0">
                <a:solidFill>
                  <a:srgbClr val="0070C0"/>
                </a:solidFill>
              </a:rPr>
              <a:t>по </a:t>
            </a:r>
            <a:r>
              <a:rPr lang="ru-RU" sz="2800" b="1" dirty="0" smtClean="0">
                <a:solidFill>
                  <a:srgbClr val="0070C0"/>
                </a:solidFill>
              </a:rPr>
              <a:t>20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8 гг. (вариант 2)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9724"/>
              </p:ext>
            </p:extLst>
          </p:nvPr>
        </p:nvGraphicFramePr>
        <p:xfrm>
          <a:off x="4938434" y="4475963"/>
          <a:ext cx="3854398" cy="2339898"/>
        </p:xfrm>
        <a:graphic>
          <a:graphicData uri="http://schemas.openxmlformats.org/drawingml/2006/table">
            <a:tbl>
              <a:tblPr firstRow="1" firstCol="1" lastRow="1">
                <a:tableStyleId>{69CF1AB2-1976-4502-BF36-3FF5EA218861}</a:tableStyleId>
              </a:tblPr>
              <a:tblGrid>
                <a:gridCol w="1358283"/>
                <a:gridCol w="1018483"/>
                <a:gridCol w="739557"/>
                <a:gridCol w="738075"/>
              </a:tblGrid>
              <a:tr h="3183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Источники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тепловой энергии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Объем потребления тепла,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Гкал/ч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853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отопление и вентиляция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ГВС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/>
                        <a:t>Котельная №1 (</a:t>
                      </a:r>
                      <a:r>
                        <a:rPr lang="ru-RU" sz="1100" b="0" dirty="0" err="1" smtClean="0"/>
                        <a:t>коммунхоза</a:t>
                      </a:r>
                      <a:r>
                        <a:rPr lang="ru-RU" sz="1100" b="0" dirty="0" smtClean="0"/>
                        <a:t>)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/>
                        <a:t>Котельная №2 («Ремзавода»)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Новая котельная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31,90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13,671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45,57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/>
                        <a:t>ТЭЦ-1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86,35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13,85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100,20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 на 20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118,25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27,52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145,77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97805" y="2537641"/>
            <a:ext cx="752629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=23.1867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535592" y="3139972"/>
            <a:ext cx="1327061" cy="325805"/>
          </a:xfrm>
          <a:prstGeom prst="wedgeRectCallout">
            <a:avLst>
              <a:gd name="adj1" fmla="val 59167"/>
              <a:gd name="adj2" fmla="val -2221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</a:rPr>
              <a:t>Новая котельная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93281" y="2161368"/>
            <a:ext cx="669372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9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.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114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28941" y="2288730"/>
            <a:ext cx="691272" cy="1563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ysClr val="windowText" lastClr="000000"/>
                </a:solidFill>
              </a:rPr>
              <a:t>Q</a:t>
            </a:r>
            <a:r>
              <a:rPr lang="ru-RU" sz="900" b="1" baseline="-25000" dirty="0" smtClean="0">
                <a:solidFill>
                  <a:sysClr val="windowText" lastClr="000000"/>
                </a:solidFill>
              </a:rPr>
              <a:t>общ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=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36</a:t>
            </a:r>
            <a:r>
              <a:rPr lang="en-US" sz="900" b="1" dirty="0" smtClean="0">
                <a:solidFill>
                  <a:sysClr val="windowText" lastClr="000000"/>
                </a:solidFill>
              </a:rPr>
              <a:t>.</a:t>
            </a:r>
            <a:r>
              <a:rPr lang="ru-RU" sz="900" b="1" dirty="0" smtClean="0">
                <a:solidFill>
                  <a:sysClr val="windowText" lastClr="000000"/>
                </a:solidFill>
              </a:rPr>
              <a:t>456</a:t>
            </a:r>
            <a:endParaRPr lang="ru-RU" sz="9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Перспективное потребление тепловой </a:t>
            </a:r>
            <a:r>
              <a:rPr lang="ru-RU" sz="2800" b="1" dirty="0" smtClean="0">
                <a:solidFill>
                  <a:srgbClr val="0070C0"/>
                </a:solidFill>
              </a:rPr>
              <a:t>энергии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на </a:t>
            </a:r>
            <a:r>
              <a:rPr lang="ru-RU" sz="2800" b="1" dirty="0">
                <a:solidFill>
                  <a:srgbClr val="0070C0"/>
                </a:solidFill>
              </a:rPr>
              <a:t>период с 2014 по </a:t>
            </a:r>
            <a:r>
              <a:rPr lang="ru-RU" sz="2800" b="1" dirty="0" smtClean="0">
                <a:solidFill>
                  <a:srgbClr val="0070C0"/>
                </a:solidFill>
              </a:rPr>
              <a:t>20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</a:rPr>
              <a:t>8 гг.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901529" y="1493532"/>
            <a:ext cx="982980" cy="421566"/>
          </a:xfrm>
          <a:prstGeom prst="wedgeRectCallout">
            <a:avLst>
              <a:gd name="adj1" fmla="val 98805"/>
              <a:gd name="adj2" fmla="val 15476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ysClr val="windowText" lastClr="000000"/>
                </a:solidFill>
              </a:rPr>
              <a:t>Котельная</a:t>
            </a:r>
            <a:r>
              <a:rPr lang="en-US" sz="1200" b="1" dirty="0">
                <a:solidFill>
                  <a:sysClr val="windowText" lastClr="000000"/>
                </a:solidFill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</a:rPr>
              <a:t>«Аптека»</a:t>
            </a:r>
            <a:endParaRPr lang="ru-RU" sz="12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39529"/>
              </p:ext>
            </p:extLst>
          </p:nvPr>
        </p:nvGraphicFramePr>
        <p:xfrm>
          <a:off x="292965" y="1065998"/>
          <a:ext cx="8593584" cy="564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635"/>
                <a:gridCol w="1959876"/>
                <a:gridCol w="1829893"/>
                <a:gridCol w="1437180"/>
              </a:tblGrid>
              <a:tr h="318918"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Объем потребления тепла, Гкал/час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84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</a:rPr>
                        <a:t>Потребители тепловой энергии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</a:rPr>
                        <a:t>Отопление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</a:rPr>
                        <a:t>Горячее водоснабжение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Всего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221349"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</a:rPr>
                        <a:t>ТЭЦ-1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Существующий жилищный фонд и соцкультбыт на 2013 г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34,93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6,17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41,1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275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и проектируемый жилищный фонд и соцкультбыт на 2018 г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en-US" sz="1200" dirty="0" smtClean="0">
                          <a:effectLst/>
                        </a:rPr>
                        <a:t>8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976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55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986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366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Существующий и проектируемый жилищный фонд и соцкультбыт на 2028 г (вариант 1)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54,573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r>
                        <a:rPr lang="ru-RU" sz="1200" dirty="0" smtClean="0">
                          <a:effectLst/>
                        </a:rPr>
                        <a:t>,4</a:t>
                      </a:r>
                      <a:r>
                        <a:rPr lang="en-US" sz="1200" dirty="0" smtClean="0">
                          <a:effectLst/>
                        </a:rPr>
                        <a:t>19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63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993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366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и проектируемый жилищный фонд и соцкультбыт на 2028 г (вариант 2)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86,35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848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100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199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221349"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</a:rPr>
                        <a:t>Котельная №1 (котельная </a:t>
                      </a:r>
                      <a:r>
                        <a:rPr lang="ru-RU" sz="1200" b="1" dirty="0" err="1">
                          <a:effectLst/>
                        </a:rPr>
                        <a:t>коммунхоза</a:t>
                      </a:r>
                      <a:r>
                        <a:rPr lang="ru-RU" sz="1200" b="1" dirty="0">
                          <a:effectLst/>
                        </a:rPr>
                        <a:t>)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жилищный фонд и соцкультбыт на 2013 г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4,65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275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Существующий и проектируемый жилищный фонд и соцкультбыт на 2018 г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13,072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1,376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14,448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366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и проектируемый жилищный фонд и соцкультбыт на 2028 г (вариант 1)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15,738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2,408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18,146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366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и проектируемый жилищный фонд и соцкультбыт на 2028 г (вариант 2)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91696"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</a:rPr>
                        <a:t>Котельная №</a:t>
                      </a:r>
                      <a:r>
                        <a:rPr lang="ru-RU" sz="1200" b="1" dirty="0" smtClean="0">
                          <a:effectLst/>
                        </a:rPr>
                        <a:t>2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котельная «Ремзавода»)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жилищный фонд и соцкультбыт на 2013 г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2750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и проектируемый жилищный фонд и соцкультбыт на 2018 г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4,988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0,344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5,332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366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и проектируемый жилищный фонд и соцкультбыт на 2028 г (вариант 1)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16,039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2,021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18,06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  <a:tr h="366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Существующий и проектируемый жилищный фонд и соцкультбыт на 2028 г (вариант 2)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153" marR="3415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5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17" y="88208"/>
            <a:ext cx="8202966" cy="10037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Описание и мероприяти</a:t>
            </a:r>
            <a:r>
              <a:rPr lang="ru-RU" sz="2800" b="1" dirty="0">
                <a:solidFill>
                  <a:srgbClr val="0070C0"/>
                </a:solidFill>
              </a:rPr>
              <a:t>я</a:t>
            </a:r>
            <a:r>
              <a:rPr lang="ru-RU" sz="2800" b="1" dirty="0" smtClean="0">
                <a:solidFill>
                  <a:srgbClr val="0070C0"/>
                </a:solidFill>
              </a:rPr>
              <a:t> развития схемы теплоснабжения </a:t>
            </a:r>
            <a:r>
              <a:rPr lang="ru-RU" sz="2800" b="1" dirty="0">
                <a:solidFill>
                  <a:srgbClr val="0070C0"/>
                </a:solidFill>
              </a:rPr>
              <a:t>п. Березовка </a:t>
            </a:r>
            <a:r>
              <a:rPr lang="ru-RU" sz="2800" b="1" dirty="0" smtClean="0">
                <a:solidFill>
                  <a:srgbClr val="0070C0"/>
                </a:solidFill>
              </a:rPr>
              <a:t>с 2014 до 2018 </a:t>
            </a:r>
            <a:r>
              <a:rPr lang="ru-RU" sz="2800" b="1" dirty="0">
                <a:solidFill>
                  <a:srgbClr val="0070C0"/>
                </a:solidFill>
              </a:rPr>
              <a:t>г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63177"/>
              </p:ext>
            </p:extLst>
          </p:nvPr>
        </p:nvGraphicFramePr>
        <p:xfrm>
          <a:off x="150921" y="1116812"/>
          <a:ext cx="8842159" cy="554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307"/>
                <a:gridCol w="4856561"/>
                <a:gridCol w="2783291"/>
              </a:tblGrid>
              <a:tr h="60545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источника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Предложения по техническому перевооружению источников тепловой энергии с целью повышения эффективности работы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работ, подробное описание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</a:tr>
              <a:tr h="179272">
                <a:tc gridSpan="3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2014 г.</a:t>
                      </a:r>
                      <a:endParaRPr lang="ru-RU" sz="1200" b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33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Котельная №1 (котельная </a:t>
                      </a:r>
                      <a:r>
                        <a:rPr lang="ru-RU" sz="1200" dirty="0" err="1">
                          <a:effectLst/>
                        </a:rPr>
                        <a:t>коммунхоза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Разработать и реализовать мероприятия по изменению температурного режима работы котельной , с переходом на температурный график 105/70˚С;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Разработать и реализовать мероприятия по изменению температурного режима работы котельной , с переходом на температурный график 105/70˚С со срезкой на 95/70˚С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4954" marR="14954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Котельная №2 (котельная «Ремзавода»)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Организация учета отпущенного тепла..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Установить приборы коммерческого учета отпускаемой тепловой энергии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4954" marR="14954" marT="0" marB="0"/>
                </a:tc>
              </a:tr>
              <a:tr h="468742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ТЭЦ-1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. Установка </a:t>
                      </a:r>
                      <a:r>
                        <a:rPr lang="ru-RU" sz="1200" dirty="0">
                          <a:effectLst/>
                        </a:rPr>
                        <a:t>подкачивающей насосной станции в районе ТК-220320, производительностью </a:t>
                      </a:r>
                      <a:r>
                        <a:rPr lang="ru-RU" sz="1200" dirty="0" smtClean="0">
                          <a:effectLst/>
                        </a:rPr>
                        <a:t>150 м</a:t>
                      </a:r>
                      <a:r>
                        <a:rPr lang="ru-RU" sz="1200" baseline="300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/час </a:t>
                      </a:r>
                      <a:r>
                        <a:rPr lang="ru-RU" sz="1200" dirty="0">
                          <a:effectLst/>
                        </a:rPr>
                        <a:t>с напорной характеристикой 25 </a:t>
                      </a:r>
                      <a:r>
                        <a:rPr lang="ru-RU" sz="1200" dirty="0" err="1">
                          <a:effectLst/>
                        </a:rPr>
                        <a:t>м.в.ст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Установка подкачивающей насосной станции на участке тепловой сети от ТК-18 до ТК-19, с работой насосного оборудования по схеме из обратного трубопровода 2-го контура в обратный трубопровод </a:t>
                      </a:r>
                      <a:r>
                        <a:rPr lang="ru-RU" sz="1200" dirty="0" smtClean="0">
                          <a:effectLst/>
                        </a:rPr>
                        <a:t>1-го </a:t>
                      </a:r>
                      <a:r>
                        <a:rPr lang="ru-RU" sz="1200" dirty="0">
                          <a:effectLst/>
                        </a:rPr>
                        <a:t>контура, производительностью </a:t>
                      </a:r>
                      <a:r>
                        <a:rPr lang="ru-RU" sz="1200" dirty="0" smtClean="0">
                          <a:effectLst/>
                        </a:rPr>
                        <a:t>300 м</a:t>
                      </a:r>
                      <a:r>
                        <a:rPr lang="ru-RU" sz="1200" baseline="300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/час </a:t>
                      </a:r>
                      <a:r>
                        <a:rPr lang="ru-RU" sz="1200" dirty="0">
                          <a:effectLst/>
                        </a:rPr>
                        <a:t>с напорной характеристикой 20 </a:t>
                      </a:r>
                      <a:r>
                        <a:rPr lang="ru-RU" sz="1200" dirty="0" err="1">
                          <a:effectLst/>
                        </a:rPr>
                        <a:t>м.в.ст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Установка </a:t>
                      </a:r>
                      <a:r>
                        <a:rPr lang="ru-RU" sz="1200" dirty="0" smtClean="0">
                          <a:effectLst/>
                        </a:rPr>
                        <a:t>насосов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ru-RU" sz="1200" dirty="0" err="1" smtClean="0">
                          <a:effectLst/>
                        </a:rPr>
                        <a:t>Willo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IL 125/270-11/4 -2шт.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. Установка </a:t>
                      </a:r>
                      <a:r>
                        <a:rPr lang="ru-RU" sz="1200" dirty="0" smtClean="0">
                          <a:effectLst/>
                        </a:rPr>
                        <a:t>насосов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ru-RU" sz="1200" dirty="0" err="1" smtClean="0">
                          <a:effectLst/>
                        </a:rPr>
                        <a:t>Willo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IL 150/260-15/4 -2шт.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</a:tr>
              <a:tr h="179272">
                <a:tc gridSpan="3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С 2014 по </a:t>
                      </a:r>
                      <a:r>
                        <a:rPr lang="ru-RU" sz="1200" b="1" u="none" dirty="0" smtClean="0">
                          <a:effectLst/>
                        </a:rPr>
                        <a:t>2018 гг</a:t>
                      </a:r>
                      <a:r>
                        <a:rPr lang="ru-RU" sz="1200" b="1" u="none" dirty="0">
                          <a:effectLst/>
                        </a:rPr>
                        <a:t>.</a:t>
                      </a:r>
                      <a:endParaRPr lang="ru-RU" sz="1200" b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Котельная №1 (котельная </a:t>
                      </a:r>
                      <a:r>
                        <a:rPr lang="ru-RU" sz="1200" dirty="0" err="1">
                          <a:effectLst/>
                        </a:rPr>
                        <a:t>коммунхоза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 Замена </a:t>
                      </a:r>
                      <a:r>
                        <a:rPr lang="ru-RU" sz="1200" dirty="0">
                          <a:effectLst/>
                        </a:rPr>
                        <a:t>сетевого насосного оборудования на современные </a:t>
                      </a:r>
                      <a:r>
                        <a:rPr lang="ru-RU" sz="1200" dirty="0" err="1">
                          <a:effectLst/>
                        </a:rPr>
                        <a:t>энергоэффективные</a:t>
                      </a:r>
                      <a:r>
                        <a:rPr lang="ru-RU" sz="1200" dirty="0">
                          <a:effectLst/>
                        </a:rPr>
                        <a:t> насосы большей производительности (610м3/час, с учетом перспективного увеличения нагрузки на период 2019-2023гг.)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Замена сетевого насосного оборудования </a:t>
                      </a:r>
                      <a:r>
                        <a:rPr lang="ru-RU" sz="1200" dirty="0" smtClean="0">
                          <a:effectLst/>
                        </a:rPr>
                        <a:t>на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err="1" smtClean="0">
                          <a:effectLst/>
                        </a:rPr>
                        <a:t>Willo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IL</a:t>
                      </a:r>
                      <a:r>
                        <a:rPr lang="ru-RU" sz="1200" dirty="0">
                          <a:effectLst/>
                        </a:rPr>
                        <a:t> 250/410-90/4-2 шт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</a:tr>
              <a:tr h="246800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ТЭЦ-1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. Установка </a:t>
                      </a:r>
                      <a:r>
                        <a:rPr lang="ru-RU" sz="1200" dirty="0">
                          <a:effectLst/>
                        </a:rPr>
                        <a:t>подкачивающей насосной станции на участке тепловой сети от ТК-18 до ТК-19, с работой насосного оборудования по схеме из обратного трубопровода 2-го контура в обратный трубопровод </a:t>
                      </a:r>
                      <a:r>
                        <a:rPr lang="ru-RU" sz="1200" dirty="0" smtClean="0">
                          <a:effectLst/>
                        </a:rPr>
                        <a:t>1-го </a:t>
                      </a:r>
                      <a:r>
                        <a:rPr lang="ru-RU" sz="1200" dirty="0">
                          <a:effectLst/>
                        </a:rPr>
                        <a:t>контура, производительностью </a:t>
                      </a:r>
                      <a:r>
                        <a:rPr lang="ru-RU" sz="1200" dirty="0" smtClean="0">
                          <a:effectLst/>
                        </a:rPr>
                        <a:t>500 м</a:t>
                      </a:r>
                      <a:r>
                        <a:rPr lang="ru-RU" sz="1200" baseline="300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/час </a:t>
                      </a:r>
                      <a:r>
                        <a:rPr lang="ru-RU" sz="1200" dirty="0">
                          <a:effectLst/>
                        </a:rPr>
                        <a:t>с напорной характеристикой 35 </a:t>
                      </a:r>
                      <a:r>
                        <a:rPr lang="ru-RU" sz="1200" dirty="0" err="1">
                          <a:effectLst/>
                        </a:rPr>
                        <a:t>м.в.ст</a:t>
                      </a:r>
                      <a:r>
                        <a:rPr lang="ru-RU" sz="1200" dirty="0">
                          <a:effectLst/>
                        </a:rPr>
                        <a:t> (с учетом перспективного увеличения нагрузки на период 2019-2023гг.)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Установка </a:t>
                      </a:r>
                      <a:r>
                        <a:rPr lang="ru-RU" sz="1200" dirty="0" smtClean="0">
                          <a:effectLst/>
                        </a:rPr>
                        <a:t>насосов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ru-RU" sz="1200" dirty="0" err="1" smtClean="0">
                          <a:effectLst/>
                        </a:rPr>
                        <a:t>Willo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IL 150/330-37/4 -2шт.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6" y="88208"/>
            <a:ext cx="8806648" cy="10037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Описание и мероприяти</a:t>
            </a:r>
            <a:r>
              <a:rPr lang="ru-RU" sz="2800" b="1" dirty="0">
                <a:solidFill>
                  <a:srgbClr val="0070C0"/>
                </a:solidFill>
              </a:rPr>
              <a:t>я</a:t>
            </a:r>
            <a:r>
              <a:rPr lang="ru-RU" sz="2800" b="1" dirty="0" smtClean="0">
                <a:solidFill>
                  <a:srgbClr val="0070C0"/>
                </a:solidFill>
              </a:rPr>
              <a:t> развития схемы теплоснабжения </a:t>
            </a:r>
            <a:r>
              <a:rPr lang="ru-RU" sz="2800" b="1" dirty="0">
                <a:solidFill>
                  <a:srgbClr val="0070C0"/>
                </a:solidFill>
              </a:rPr>
              <a:t>п. Березовка </a:t>
            </a:r>
            <a:r>
              <a:rPr lang="ru-RU" sz="2800" b="1" dirty="0" smtClean="0">
                <a:solidFill>
                  <a:srgbClr val="0070C0"/>
                </a:solidFill>
              </a:rPr>
              <a:t>с 2019 до 2028 </a:t>
            </a:r>
            <a:r>
              <a:rPr lang="ru-RU" sz="2800" b="1" dirty="0">
                <a:solidFill>
                  <a:srgbClr val="0070C0"/>
                </a:solidFill>
              </a:rPr>
              <a:t>г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</a:rPr>
              <a:t> (</a:t>
            </a:r>
            <a:r>
              <a:rPr lang="ru-RU" sz="2800" b="1" dirty="0" smtClean="0">
                <a:solidFill>
                  <a:srgbClr val="0070C0"/>
                </a:solidFill>
              </a:rPr>
              <a:t>вар. 1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70033"/>
              </p:ext>
            </p:extLst>
          </p:nvPr>
        </p:nvGraphicFramePr>
        <p:xfrm>
          <a:off x="142043" y="1088403"/>
          <a:ext cx="887767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996"/>
                <a:gridCol w="3737499"/>
                <a:gridCol w="3906175"/>
              </a:tblGrid>
              <a:tr h="431741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источника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Предложения по техническому перевооружению источников тепловой энергии с целью повышения эффективности работы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работ, подробное описание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</a:tr>
              <a:tr h="107935">
                <a:tc gridSpan="3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С 2019 по </a:t>
                      </a:r>
                      <a:r>
                        <a:rPr lang="ru-RU" sz="1200" b="1" u="none" dirty="0" smtClean="0">
                          <a:effectLst/>
                        </a:rPr>
                        <a:t>2023 гг</a:t>
                      </a:r>
                      <a:r>
                        <a:rPr lang="ru-RU" sz="1200" b="1" u="none" dirty="0">
                          <a:effectLst/>
                        </a:rPr>
                        <a:t>.</a:t>
                      </a:r>
                      <a:endParaRPr lang="ru-RU" sz="1200" b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0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Котельная №1 (котельная </a:t>
                      </a:r>
                      <a:r>
                        <a:rPr lang="ru-RU" sz="1200" dirty="0" err="1">
                          <a:effectLst/>
                        </a:rPr>
                        <a:t>коммунхоза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Установка дополнительного котла, производительностью 6 Гкал/час;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Установка дополнительного котла КЕВ-10-14-115С-0 (ТЛЗМ)- 1шт.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</a:tr>
              <a:tr h="107935">
                <a:tc gridSpan="3"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effectLst/>
                        </a:rPr>
                        <a:t>С 2023 по </a:t>
                      </a:r>
                      <a:r>
                        <a:rPr lang="ru-RU" sz="1200" b="1" u="none" dirty="0" smtClean="0">
                          <a:effectLst/>
                        </a:rPr>
                        <a:t>2028 гг</a:t>
                      </a:r>
                      <a:r>
                        <a:rPr lang="ru-RU" sz="1200" b="1" u="none" dirty="0">
                          <a:effectLst/>
                        </a:rPr>
                        <a:t>. вариант 1 </a:t>
                      </a:r>
                      <a:endParaRPr lang="ru-RU" sz="1200" b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676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Котельная №1 (котельная </a:t>
                      </a:r>
                      <a:r>
                        <a:rPr lang="ru-RU" sz="1200" dirty="0" err="1">
                          <a:effectLst/>
                        </a:rPr>
                        <a:t>коммунхоза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1.Замена сетевого насосного оборудования на современные </a:t>
                      </a:r>
                      <a:r>
                        <a:rPr lang="ru-RU" sz="1200" dirty="0" err="1">
                          <a:effectLst/>
                        </a:rPr>
                        <a:t>энергоэффективные</a:t>
                      </a:r>
                      <a:r>
                        <a:rPr lang="ru-RU" sz="1200" dirty="0">
                          <a:effectLst/>
                        </a:rPr>
                        <a:t> насосы большей производительности (</a:t>
                      </a:r>
                      <a:r>
                        <a:rPr lang="ru-RU" sz="1200" dirty="0" smtClean="0">
                          <a:effectLst/>
                        </a:rPr>
                        <a:t>680 м</a:t>
                      </a:r>
                      <a:r>
                        <a:rPr lang="ru-RU" sz="1200" baseline="300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/час</a:t>
                      </a:r>
                      <a:r>
                        <a:rPr lang="ru-RU" sz="1200" dirty="0">
                          <a:effectLst/>
                        </a:rPr>
                        <a:t>, с учетом перспективного увеличения нагрузки на период </a:t>
                      </a:r>
                      <a:r>
                        <a:rPr lang="ru-RU" sz="1200" dirty="0" smtClean="0">
                          <a:effectLst/>
                        </a:rPr>
                        <a:t>2019-2023 гг</a:t>
                      </a:r>
                      <a:r>
                        <a:rPr lang="ru-RU" sz="120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Замена сетевого насосного оборудования на </a:t>
                      </a:r>
                      <a:r>
                        <a:rPr lang="en-US" sz="1200" dirty="0" err="1">
                          <a:effectLst/>
                        </a:rPr>
                        <a:t>Willo</a:t>
                      </a:r>
                      <a:r>
                        <a:rPr lang="en-US" sz="1200" dirty="0">
                          <a:effectLst/>
                        </a:rPr>
                        <a:t> IL</a:t>
                      </a:r>
                      <a:r>
                        <a:rPr lang="ru-RU" sz="1200" dirty="0">
                          <a:effectLst/>
                        </a:rPr>
                        <a:t> 250/440-110/4-2 шт.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</a:tr>
              <a:tr h="1403159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Котельная №2 (котельная «Ремзавода»)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Замена котлов на современные котлы;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Замена </a:t>
                      </a:r>
                      <a:r>
                        <a:rPr lang="ru-RU" sz="1200" dirty="0" smtClean="0">
                          <a:effectLst/>
                        </a:rPr>
                        <a:t>котельно-вспомогательного </a:t>
                      </a:r>
                      <a:r>
                        <a:rPr lang="ru-RU" sz="1200" dirty="0">
                          <a:effectLst/>
                        </a:rPr>
                        <a:t>оборудования на современное;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Замена водоподготовительного оборудования;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Замена насосного оборудования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Средства автоматизации;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Замена и установка котлов КЕВ-10-14-115С-0 (ТЛЗМ)- 4шт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По необходимости ремонт или замена оборудования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Замена водоподготовительного оборудования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Замена существующих насосов на </a:t>
                      </a:r>
                      <a:r>
                        <a:rPr lang="ru-RU" sz="1200" dirty="0" err="1">
                          <a:effectLst/>
                        </a:rPr>
                        <a:t>Willo</a:t>
                      </a:r>
                      <a:r>
                        <a:rPr lang="ru-RU" sz="1200" dirty="0">
                          <a:effectLst/>
                        </a:rPr>
                        <a:t> IL </a:t>
                      </a:r>
                      <a:r>
                        <a:rPr lang="ru-RU" sz="1200" dirty="0" smtClean="0">
                          <a:effectLst/>
                        </a:rPr>
                        <a:t>250/410-90/4</a:t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3 шт</a:t>
                      </a:r>
                      <a:r>
                        <a:rPr lang="ru-RU" sz="1200" dirty="0">
                          <a:effectLst/>
                        </a:rPr>
                        <a:t>.; </a:t>
                      </a:r>
                      <a:r>
                        <a:rPr lang="ru-RU" sz="1200" dirty="0" err="1">
                          <a:effectLst/>
                        </a:rPr>
                        <a:t>Willo</a:t>
                      </a:r>
                      <a:r>
                        <a:rPr lang="ru-RU" sz="1200" dirty="0">
                          <a:effectLst/>
                        </a:rPr>
                        <a:t> IL 125/340-22/4 </a:t>
                      </a:r>
                      <a:r>
                        <a:rPr lang="ru-RU" sz="1200" dirty="0" smtClean="0">
                          <a:effectLst/>
                        </a:rPr>
                        <a:t>2шт</a:t>
                      </a:r>
                      <a:r>
                        <a:rPr lang="ru-RU" sz="1200" dirty="0">
                          <a:effectLst/>
                        </a:rPr>
                        <a:t>; </a:t>
                      </a:r>
                      <a:r>
                        <a:rPr lang="ru-RU" sz="1200" dirty="0" err="1">
                          <a:effectLst/>
                        </a:rPr>
                        <a:t>Willo</a:t>
                      </a:r>
                      <a:r>
                        <a:rPr lang="ru-RU" sz="1200" dirty="0">
                          <a:effectLst/>
                        </a:rPr>
                        <a:t> IL 100/260-7,5/4 2 шт.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Автоматическое регулирование, контроль, сигнализация и управление, технологическими процессами котельных, соблюдая требования завода-изготовителя оборудования и используя серийно изготовляемые средства автоматизации.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</a:tr>
              <a:tr h="755547"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ТЭЦ-1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Установка подкачивающей насосной станции на участке тепловой сети от ТК-18 до ТК-19, с работой насосного оборудования по схеме из обратного трубопровода 2-го контура в обратный трубопровод </a:t>
                      </a: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en-US" sz="1200" dirty="0" smtClean="0">
                          <a:effectLst/>
                        </a:rPr>
                        <a:t>-</a:t>
                      </a:r>
                      <a:r>
                        <a:rPr lang="ru-RU" sz="1200" dirty="0" err="1" smtClean="0">
                          <a:effectLst/>
                        </a:rPr>
                        <a:t>го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контура, производительностью </a:t>
                      </a:r>
                      <a:r>
                        <a:rPr lang="ru-RU" sz="1200" dirty="0" smtClean="0">
                          <a:effectLst/>
                        </a:rPr>
                        <a:t>650 м</a:t>
                      </a:r>
                      <a:r>
                        <a:rPr lang="ru-RU" sz="1200" baseline="300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/час </a:t>
                      </a:r>
                      <a:r>
                        <a:rPr lang="ru-RU" sz="1200" dirty="0">
                          <a:effectLst/>
                        </a:rPr>
                        <a:t>с напорной характеристикой 45 </a:t>
                      </a:r>
                      <a:r>
                        <a:rPr lang="ru-RU" sz="1200" dirty="0" err="1">
                          <a:effectLst/>
                        </a:rPr>
                        <a:t>м.в.ст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Установка насосов </a:t>
                      </a:r>
                      <a:r>
                        <a:rPr lang="ru-RU" sz="1200" dirty="0" err="1">
                          <a:effectLst/>
                        </a:rPr>
                        <a:t>Willo</a:t>
                      </a:r>
                      <a:r>
                        <a:rPr lang="ru-RU" sz="1200" dirty="0">
                          <a:effectLst/>
                        </a:rPr>
                        <a:t> IL 250/390-75/4 -2шт.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54" marR="149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1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AFAF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1747</Words>
  <Application>Microsoft Office PowerPoint</Application>
  <PresentationFormat>Экран (4:3)</PresentationFormat>
  <Paragraphs>319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Схема теплоснабжения п. Березовка на период с 2013 года по 2028 год</vt:lpstr>
      <vt:lpstr>Схема теплоснабжения п. Березовка на период с 2013 года по 2028 год</vt:lpstr>
      <vt:lpstr>Существующее положение в сфере производства, передачи и потребления тепловой энергии</vt:lpstr>
      <vt:lpstr>Перспективное потребление тепловой энергии на период с 2014 по 2023 гг.</vt:lpstr>
      <vt:lpstr>Перспективное потребление тепловой энергии на период с 2024 по 2028 гг. (вариант 1)</vt:lpstr>
      <vt:lpstr>Перспективное потребление тепловой энергии на период с 2024 по 2028 гг. (вариант 2)</vt:lpstr>
      <vt:lpstr>Перспективное потребление тепловой энергии на период с 2014 по 2028 гг.</vt:lpstr>
      <vt:lpstr>Описание и мероприятия развития схемы теплоснабжения п. Березовка с 2014 до 2018 г.</vt:lpstr>
      <vt:lpstr>Описание и мероприятия развития схемы теплоснабжения п. Березовка с 2019 до 2028 г. (вар. 1)</vt:lpstr>
      <vt:lpstr>Описание и мероприятия развития схемы теплоснабжения п. Березовка с 2023 до 2028 г. (вар. 2)</vt:lpstr>
      <vt:lpstr>Технико-экономические показатели эффективности развития котельных</vt:lpstr>
      <vt:lpstr>Описание и мероприятия развития схемы теплоснабжения жилого района «Восточный» с 2014 до 2018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теплоснабжения г. Зеленогорска на период с 2013 по 2028 год</dc:title>
  <dc:creator>Котенко</dc:creator>
  <cp:lastModifiedBy>Котенко</cp:lastModifiedBy>
  <cp:revision>181</cp:revision>
  <dcterms:created xsi:type="dcterms:W3CDTF">2013-03-12T01:03:39Z</dcterms:created>
  <dcterms:modified xsi:type="dcterms:W3CDTF">2013-07-25T04:19:46Z</dcterms:modified>
</cp:coreProperties>
</file>